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1" r:id="rId2"/>
    <p:sldMasterId id="2147483718" r:id="rId3"/>
  </p:sldMasterIdLst>
  <p:notesMasterIdLst>
    <p:notesMasterId r:id="rId39"/>
  </p:notesMasterIdLst>
  <p:sldIdLst>
    <p:sldId id="266" r:id="rId4"/>
    <p:sldId id="256" r:id="rId5"/>
    <p:sldId id="298" r:id="rId6"/>
    <p:sldId id="258" r:id="rId7"/>
    <p:sldId id="267" r:id="rId8"/>
    <p:sldId id="262" r:id="rId9"/>
    <p:sldId id="264" r:id="rId10"/>
    <p:sldId id="265" r:id="rId11"/>
    <p:sldId id="304" r:id="rId12"/>
    <p:sldId id="268" r:id="rId13"/>
    <p:sldId id="299" r:id="rId14"/>
    <p:sldId id="269" r:id="rId15"/>
    <p:sldId id="270" r:id="rId16"/>
    <p:sldId id="271" r:id="rId17"/>
    <p:sldId id="272" r:id="rId18"/>
    <p:sldId id="257" r:id="rId19"/>
    <p:sldId id="294" r:id="rId20"/>
    <p:sldId id="276" r:id="rId21"/>
    <p:sldId id="277" r:id="rId22"/>
    <p:sldId id="278" r:id="rId23"/>
    <p:sldId id="279" r:id="rId24"/>
    <p:sldId id="280" r:id="rId25"/>
    <p:sldId id="302" r:id="rId26"/>
    <p:sldId id="281" r:id="rId27"/>
    <p:sldId id="282" r:id="rId28"/>
    <p:sldId id="283" r:id="rId29"/>
    <p:sldId id="284" r:id="rId30"/>
    <p:sldId id="285" r:id="rId31"/>
    <p:sldId id="303" r:id="rId32"/>
    <p:sldId id="286" r:id="rId33"/>
    <p:sldId id="287" r:id="rId34"/>
    <p:sldId id="288" r:id="rId35"/>
    <p:sldId id="291" r:id="rId36"/>
    <p:sldId id="292" r:id="rId37"/>
    <p:sldId id="295" r:id="rId38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Windows" initials="ПW" lastIdx="0" clrIdx="0">
    <p:extLst>
      <p:ext uri="{19B8F6BF-5375-455C-9EA6-DF929625EA0E}">
        <p15:presenceInfo xmlns:p15="http://schemas.microsoft.com/office/powerpoint/2012/main" userId="Пользователь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D8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01" autoAdjust="0"/>
    <p:restoredTop sz="94316" autoAdjust="0"/>
  </p:normalViewPr>
  <p:slideViewPr>
    <p:cSldViewPr snapToGrid="0">
      <p:cViewPr varScale="1">
        <p:scale>
          <a:sx n="110" d="100"/>
          <a:sy n="110" d="100"/>
        </p:scale>
        <p:origin x="40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5348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5348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fld id="{311472F8-81DC-44A8-990A-65C31929AE41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15" tIns="45907" rIns="91815" bIns="459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815" tIns="45907" rIns="91815" bIns="45907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60" cy="495347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2" y="9377317"/>
            <a:ext cx="2945660" cy="495347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r">
              <a:defRPr sz="1200"/>
            </a:lvl1pPr>
          </a:lstStyle>
          <a:p>
            <a:fld id="{576FD4EA-BA2D-42CD-BD13-9295376A5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40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2021 году было утверждено</a:t>
            </a:r>
            <a:r>
              <a:rPr lang="ru-RU" baseline="0" dirty="0" smtClean="0"/>
              <a:t> 764 430,1 тыс. руб. в 2022 году больше на </a:t>
            </a:r>
            <a:r>
              <a:rPr lang="en-US" baseline="0" dirty="0" smtClean="0"/>
              <a:t>32,1</a:t>
            </a:r>
            <a:r>
              <a:rPr lang="ru-RU" baseline="0" dirty="0" smtClean="0"/>
              <a:t> мил. руб. или на </a:t>
            </a:r>
            <a:r>
              <a:rPr lang="en-US" baseline="0" dirty="0" smtClean="0"/>
              <a:t>4,2</a:t>
            </a:r>
            <a:r>
              <a:rPr lang="ru-RU" baseline="0" dirty="0" smtClean="0"/>
              <a:t>%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FD4EA-BA2D-42CD-BD13-9295376A502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1976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26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1816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27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7231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28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2096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29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968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30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5615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31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8126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32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2991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33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3468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34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218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FD4EA-BA2D-42CD-BD13-9295376A502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956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FD4EA-BA2D-42CD-BD13-9295376A502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574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238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165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21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733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22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387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30D4-5F94-4EC9-88CD-913BB82A113E}" type="slidenum">
              <a:rPr lang="ru-RU" smtClean="0">
                <a:solidFill>
                  <a:prstClr val="black"/>
                </a:solidFill>
              </a:rPr>
              <a:pPr/>
              <a:t>23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714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FD4EA-BA2D-42CD-BD13-9295376A502A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452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089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0407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25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0394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96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080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414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113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6532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29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6429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589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0689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4006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4845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3491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321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5599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3929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0574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654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5567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8438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3181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5075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7754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7720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2656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4044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4108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6727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32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8868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84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2736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372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514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0468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94764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9870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4449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895A-DC0C-4288-86E8-1C9ED38A170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C9672-D26B-47CF-8306-0CA42B5721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243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185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988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26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123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440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33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221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28E91-4B96-4581-BF15-CDB1C981B868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3CE0C55-2F78-4EDA-A6A8-E1888EBCC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199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320040"/>
            <a:ext cx="9163981" cy="42959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деятельности МБОУ «ВОК» за 2022 год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финансово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хозяйственной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за 2022 год) 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9163980" cy="1096899"/>
          </a:xfrm>
        </p:spPr>
        <p:txBody>
          <a:bodyPr>
            <a:normAutofit lnSpcReduction="1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26.10.2023 год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43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168" y="195533"/>
            <a:ext cx="8395247" cy="437513"/>
          </a:xfrm>
          <a:solidFill>
            <a:srgbClr val="80D844"/>
          </a:solidFill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Содержание имущества и аренда помещений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262098"/>
              </p:ext>
            </p:extLst>
          </p:nvPr>
        </p:nvGraphicFramePr>
        <p:xfrm>
          <a:off x="800101" y="771666"/>
          <a:ext cx="8537330" cy="5409322"/>
        </p:xfrm>
        <a:graphic>
          <a:graphicData uri="http://schemas.openxmlformats.org/drawingml/2006/table">
            <a:tbl>
              <a:tblPr/>
              <a:tblGrid>
                <a:gridCol w="38038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733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6292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9718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789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услуг</a:t>
                      </a: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Дошкольное образование</a:t>
                      </a: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Общее образование</a:t>
                      </a: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Дополнительное образование</a:t>
                      </a: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26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620,1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3278435"/>
                  </a:ext>
                </a:extLst>
              </a:tr>
              <a:tr h="3410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том числе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5 364,1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122,1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89144179"/>
                  </a:ext>
                </a:extLst>
              </a:tr>
              <a:tr h="3242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Дератизация, дезинфекция,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акаризация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623,8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34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Огнезащитная обработка чердачных перекрытий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249,5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50989329"/>
                  </a:ext>
                </a:extLst>
              </a:tr>
              <a:tr h="3242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 по стирке белья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557,6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42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Лабораторные исследования воды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4288749"/>
                  </a:ext>
                </a:extLst>
              </a:tr>
              <a:tr h="3242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 охранной сигнализации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490,5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42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 кухонного оборудования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42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 пожарной сигнализации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383,2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834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компьютерной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техники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заправка картриджей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514,9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144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 объектовой станции Стрелец-Мониторинг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42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 видеонаблюдения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42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 газового оборудования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242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 пожарных кранов и пожарных гидрантов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1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168" y="195533"/>
            <a:ext cx="8149064" cy="589472"/>
          </a:xfrm>
          <a:solidFill>
            <a:srgbClr val="80D844"/>
          </a:solidFill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Содержание имущества и аренда помещений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081041"/>
              </p:ext>
            </p:extLst>
          </p:nvPr>
        </p:nvGraphicFramePr>
        <p:xfrm>
          <a:off x="731168" y="978437"/>
          <a:ext cx="7904285" cy="5395982"/>
        </p:xfrm>
        <a:graphic>
          <a:graphicData uri="http://schemas.openxmlformats.org/drawingml/2006/table">
            <a:tbl>
              <a:tblPr/>
              <a:tblGrid>
                <a:gridCol w="32233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0147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855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938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593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услуг</a:t>
                      </a: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Дошкольное образование</a:t>
                      </a: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Общее образование</a:t>
                      </a: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Дополнительное образование</a:t>
                      </a:r>
                    </a:p>
                  </a:txBody>
                  <a:tcPr marL="5421" marR="5421" marT="54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Перезарядка огнетушителей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49704848"/>
                  </a:ext>
                </a:extLst>
              </a:tr>
              <a:tr h="46368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Гидравлические испытания и промывка системы отопления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40065040"/>
                  </a:ext>
                </a:extLst>
              </a:tr>
              <a:tr h="33238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Камерная дезинфекция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442,3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01483278"/>
                  </a:ext>
                </a:extLst>
              </a:tr>
              <a:tr h="34831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Замеры сопротивления э/проводки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1948908"/>
                  </a:ext>
                </a:extLst>
              </a:tr>
              <a:tr h="33216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Проверка (испытания) пожарных лестниц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84260235"/>
                  </a:ext>
                </a:extLst>
              </a:tr>
              <a:tr h="26827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системы отопления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536,1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827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системы электроснабжения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50989329"/>
                  </a:ext>
                </a:extLst>
              </a:tr>
              <a:tr h="26827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помещений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827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канализационных сетей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637,5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4288749"/>
                  </a:ext>
                </a:extLst>
              </a:tr>
              <a:tr h="26827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Проверка вентиляции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827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Измерение кратности воздуха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6827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Уборка крупногабаритного мусора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6368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Снятие показаний и проверка теплосчетчиков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827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Уборка снега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6827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Утилизация отходов (ламп)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6827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Аренда помещений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3 213,1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44912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93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59483"/>
            <a:ext cx="8519420" cy="384580"/>
          </a:xfrm>
          <a:solidFill>
            <a:srgbClr val="80D844"/>
          </a:solidFill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Организация горячего питания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83577" y="967155"/>
            <a:ext cx="4624754" cy="17057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образование: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13 637,7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19346" y="967155"/>
            <a:ext cx="4879731" cy="170570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образование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интернат СП Путинская школа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151,9 тыс. руб.         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Лагеря дневного пребывания и трудовые отряды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3 925,5 тыс. руб.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77334" y="2979073"/>
            <a:ext cx="8596668" cy="609237"/>
          </a:xfrm>
          <a:prstGeom prst="rect">
            <a:avLst/>
          </a:prstGeom>
          <a:solidFill>
            <a:srgbClr val="80D844"/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Подвоз обучающихся</a:t>
            </a: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горячего питания 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14068" y="3588311"/>
            <a:ext cx="4834939" cy="220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 – 1 029,0 тыс. руб.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т.ч.:</a:t>
            </a:r>
          </a:p>
          <a:p>
            <a:pPr>
              <a:buFontTx/>
              <a:buChar char="-"/>
            </a:pPr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ГСМ – 918,9 тыс. руб.</a:t>
            </a:r>
          </a:p>
          <a:p>
            <a:pPr>
              <a:buFontTx/>
              <a:buChar char="-"/>
            </a:pPr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ОСАГО – 14,3 тыс.руб.</a:t>
            </a:r>
          </a:p>
          <a:p>
            <a:pPr>
              <a:buFontTx/>
              <a:buChar char="-"/>
            </a:pPr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З/части 29,1 тыс. руб.</a:t>
            </a:r>
          </a:p>
          <a:p>
            <a:pPr>
              <a:buFontTx/>
              <a:buChar char="-"/>
            </a:pP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а/транспорта, ТО </a:t>
            </a:r>
            <a:r>
              <a:rPr lang="ru-RU" sz="15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а/транспорта 66,7 тыс. руб.</a:t>
            </a:r>
            <a:endParaRPr lang="ru-RU" sz="1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5697415" y="3588310"/>
            <a:ext cx="5335769" cy="232891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образование – 6 650,7 тыс. руб.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т.ч.: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ГСМ – 5 515,2 тыс.руб.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ОСАГО – 91,9 тыс.руб.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З/части – 406,6 тыс. руб.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льготного проезда – 93,6 тыс. руб.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а/транспорта, ТО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а/транспорта – 543,4 тыс. руб.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66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703212" y="335250"/>
            <a:ext cx="8643011" cy="546340"/>
          </a:xfrm>
          <a:prstGeom prst="rect">
            <a:avLst/>
          </a:prstGeom>
          <a:solidFill>
            <a:srgbClr val="80D844"/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Приобретение основных средств – местный бюджет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19177" y="1055814"/>
            <a:ext cx="5003321" cy="2179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2 936,2 тыс. руб.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т.ч.: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Видеодомофоны – 1 237,0 тыс. руб.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Уличное игровое оборудование – 1 391,2 тыс. руб.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Баннеры «9 мая» – 37,3 тыс.руб.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Хозяйственный инвентарь –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159,4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руб.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пособия – 111,3 тыс.руб.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5676565" y="1059204"/>
            <a:ext cx="5882832" cy="159607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образование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241,8 тыс. руб.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т.ч.: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Баннеры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«9 мая» –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32,1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руб.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Хозяйственный инвентарь – 159,7 тыс. руб.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Мебель – 50,0 тыс. руб.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848708" y="3802940"/>
            <a:ext cx="6172199" cy="18627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образование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438,0 тыс. руб.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т.ч.: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Лазерный тир – 350,0 тыс. руб.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Робототехника – 75,0 тыс. руб. (Лукойл 300,0 тыс. руб.)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Баннер «9 мая» – 1,5 тыс. руб.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ОС – 11,5 тыс.руб.</a:t>
            </a:r>
          </a:p>
        </p:txBody>
      </p:sp>
    </p:spTree>
    <p:extLst>
      <p:ext uri="{BB962C8B-B14F-4D97-AF65-F5344CB8AC3E}">
        <p14:creationId xmlns:p14="http://schemas.microsoft.com/office/powerpoint/2010/main" val="264123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429834"/>
              </p:ext>
            </p:extLst>
          </p:nvPr>
        </p:nvGraphicFramePr>
        <p:xfrm>
          <a:off x="793629" y="215660"/>
          <a:ext cx="9264771" cy="6560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191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643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0226">
                  <a:extLst>
                    <a:ext uri="{9D8B030D-6E8A-4147-A177-3AD203B41FA5}">
                      <a16:colId xmlns="" xmlns:a16="http://schemas.microsoft.com/office/drawing/2014/main" val="3431588842"/>
                    </a:ext>
                  </a:extLst>
                </a:gridCol>
                <a:gridCol w="2379543">
                  <a:extLst>
                    <a:ext uri="{9D8B030D-6E8A-4147-A177-3AD203B41FA5}">
                      <a16:colId xmlns="" xmlns:a16="http://schemas.microsoft.com/office/drawing/2014/main" val="2641536649"/>
                    </a:ext>
                  </a:extLst>
                </a:gridCol>
                <a:gridCol w="325316">
                  <a:extLst>
                    <a:ext uri="{9D8B030D-6E8A-4147-A177-3AD203B41FA5}">
                      <a16:colId xmlns="" xmlns:a16="http://schemas.microsoft.com/office/drawing/2014/main" val="3971450832"/>
                    </a:ext>
                  </a:extLst>
                </a:gridCol>
                <a:gridCol w="2013438">
                  <a:extLst>
                    <a:ext uri="{9D8B030D-6E8A-4147-A177-3AD203B41FA5}">
                      <a16:colId xmlns="" xmlns:a16="http://schemas.microsoft.com/office/drawing/2014/main" val="3193785854"/>
                    </a:ext>
                  </a:extLst>
                </a:gridCol>
              </a:tblGrid>
              <a:tr h="37342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Дошкольное образование </a:t>
                      </a:r>
                    </a:p>
                  </a:txBody>
                  <a:tcPr>
                    <a:solidFill>
                      <a:srgbClr val="80D84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образование </a:t>
                      </a:r>
                    </a:p>
                  </a:txBody>
                  <a:tcPr>
                    <a:solidFill>
                      <a:srgbClr val="80D84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Дополнительное образование</a:t>
                      </a:r>
                    </a:p>
                  </a:txBody>
                  <a:tcPr>
                    <a:solidFill>
                      <a:srgbClr val="80D84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80D84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80D84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80D84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07252858"/>
                  </a:ext>
                </a:extLst>
              </a:tr>
              <a:tr h="342900">
                <a:tc gridSpan="6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8. Хозяйственные товары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0D84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25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637,0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817,9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1 473,8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6558">
                <a:tc gridSpan="6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9. Канцелярские товары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0D84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31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285,8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8990">
                <a:tc gridSpan="6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10. Дезинфицирующие средства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80D84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494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738,2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332,5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1 071,3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71073">
                <a:tc gridSpan="6"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 Строительные материалы</a:t>
                      </a:r>
                      <a:endParaRPr lang="ru-RU" sz="14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80D84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7869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533,5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652,4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185,9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11246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 Сантехнические</a:t>
                      </a:r>
                      <a:r>
                        <a:rPr lang="ru-RU" sz="1400" baseline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товары</a:t>
                      </a:r>
                      <a:endParaRPr lang="ru-RU" sz="1400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19949380"/>
                  </a:ext>
                </a:extLst>
              </a:tr>
              <a:tr h="28737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523,6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88474729"/>
                  </a:ext>
                </a:extLst>
              </a:tr>
              <a:tr h="316249">
                <a:tc gridSpan="6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 Электрические</a:t>
                      </a:r>
                      <a:r>
                        <a:rPr lang="ru-RU" sz="1400" baseline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товары</a:t>
                      </a:r>
                      <a:endParaRPr lang="ru-RU" sz="1400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89122766"/>
                  </a:ext>
                </a:extLst>
              </a:tr>
              <a:tr h="29237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513,5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1035,0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06868070"/>
                  </a:ext>
                </a:extLst>
              </a:tr>
              <a:tr h="393152">
                <a:tc gridSpan="6"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 Запасные части к системам видеонаблюдения</a:t>
                      </a:r>
                      <a:endParaRPr lang="ru-RU" sz="14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42832517"/>
                  </a:ext>
                </a:extLst>
              </a:tr>
              <a:tr h="3931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245,4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73349774"/>
                  </a:ext>
                </a:extLst>
              </a:tr>
              <a:tr h="393152">
                <a:tc gridSpan="6"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 Мягкий инвентарь и посуда</a:t>
                      </a:r>
                      <a:endParaRPr lang="ru-RU" sz="14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8640853"/>
                  </a:ext>
                </a:extLst>
              </a:tr>
              <a:tr h="3931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1 190,1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1 190,1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65154033"/>
                  </a:ext>
                </a:extLst>
              </a:tr>
              <a:tr h="393152">
                <a:tc gridSpan="6"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 Наградная продукция</a:t>
                      </a:r>
                      <a:endParaRPr lang="ru-RU" sz="14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06716612"/>
                  </a:ext>
                </a:extLst>
              </a:tr>
              <a:tr h="3931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177,0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105760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54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703212" y="335250"/>
            <a:ext cx="8352865" cy="546340"/>
          </a:xfrm>
          <a:prstGeom prst="rect">
            <a:avLst/>
          </a:prstGeom>
          <a:solidFill>
            <a:srgbClr val="80D844"/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 Прочие расходы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856684"/>
              </p:ext>
            </p:extLst>
          </p:nvPr>
        </p:nvGraphicFramePr>
        <p:xfrm>
          <a:off x="703213" y="1075021"/>
          <a:ext cx="8669389" cy="4926515"/>
        </p:xfrm>
        <a:graphic>
          <a:graphicData uri="http://schemas.openxmlformats.org/drawingml/2006/table">
            <a:tbl>
              <a:tblPr/>
              <a:tblGrid>
                <a:gridCol w="43963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979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924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826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931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услуг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Дошкольное образование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Общее образование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Дополнительное образование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71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Медицинский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осмотр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836,5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739,6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41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Лабораторные исследования, гигиеническое обучение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03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Обучения (пожар, э/безопасность, охрана труда и т.д.)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91,80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88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Специальная оценка условий труда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08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Авторский надзор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Услуги по предрейсовому, послерейсовому осмотру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725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Охрана помещения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4 738,9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994,7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68993408"/>
                  </a:ext>
                </a:extLst>
              </a:tr>
              <a:tr h="2461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Налоги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715,4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334,7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579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Рем. комплекты для школьной мебели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697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Услуги связи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776,4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655,2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697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Проведение мероприятий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47,5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70006524"/>
                  </a:ext>
                </a:extLst>
              </a:tr>
              <a:tr h="2697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Система «Образование плюс»,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«Консультант плюс»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247,5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15544943"/>
                  </a:ext>
                </a:extLst>
              </a:tr>
              <a:tr h="3965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476,4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584,0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222,8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965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21 283,2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08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588216"/>
              </p:ext>
            </p:extLst>
          </p:nvPr>
        </p:nvGraphicFramePr>
        <p:xfrm>
          <a:off x="870437" y="1617784"/>
          <a:ext cx="8730762" cy="3997912"/>
        </p:xfrm>
        <a:graphic>
          <a:graphicData uri="http://schemas.openxmlformats.org/drawingml/2006/table">
            <a:tbl>
              <a:tblPr/>
              <a:tblGrid>
                <a:gridCol w="49964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850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1220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37039">
                  <a:extLst>
                    <a:ext uri="{9D8B030D-6E8A-4147-A177-3AD203B41FA5}">
                      <a16:colId xmlns="" xmlns:a16="http://schemas.microsoft.com/office/drawing/2014/main" val="770960424"/>
                    </a:ext>
                  </a:extLst>
                </a:gridCol>
              </a:tblGrid>
              <a:tr h="22068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2022 год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7797">
                <a:tc vMerge="1"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начало</a:t>
                      </a:r>
                      <a:r>
                        <a:rPr lang="ru-RU" sz="14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года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конец</a:t>
                      </a:r>
                      <a:r>
                        <a:rPr lang="ru-RU" sz="14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года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153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Контингент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дошкольников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в т.ч.: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-199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141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                                  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-128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1141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село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-71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1141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Количество групп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25089054"/>
                  </a:ext>
                </a:extLst>
              </a:tr>
              <a:tr h="237041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1642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Контингент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школьников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т.ч.: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5227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+27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1141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3344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1141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село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1883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+38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1141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Количество классов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+6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85319457"/>
                  </a:ext>
                </a:extLst>
              </a:tr>
              <a:tr h="211415">
                <a:tc>
                  <a:txBody>
                    <a:bodyPr/>
                    <a:lstStyle/>
                    <a:p>
                      <a:pPr algn="l" rtl="0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60392095"/>
                  </a:ext>
                </a:extLst>
              </a:tr>
              <a:tr h="21141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Контингент обучающихся дополнительного образования,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т.ч.: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+85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6071290"/>
                  </a:ext>
                </a:extLst>
              </a:tr>
              <a:tr h="21141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+86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5159364"/>
                  </a:ext>
                </a:extLst>
              </a:tr>
              <a:tr h="21141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село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33908110"/>
                  </a:ext>
                </a:extLst>
              </a:tr>
              <a:tr h="21141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Контингент обучающихся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в лагере с дневным пребыванием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68807894"/>
                  </a:ext>
                </a:extLst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765604" cy="6213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Исполнение муниципального задания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841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176520" cy="612531"/>
          </a:xfrm>
          <a:solidFill>
            <a:srgbClr val="80D844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277522"/>
              </p:ext>
            </p:extLst>
          </p:nvPr>
        </p:nvGraphicFramePr>
        <p:xfrm>
          <a:off x="838200" y="1825623"/>
          <a:ext cx="8736625" cy="755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50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29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30871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798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2022,  тыс. руб.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2022,   тыс. руб.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Остаток на 31.12.2022,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798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717,0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851,4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865,7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38200" y="2831123"/>
            <a:ext cx="79541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Фактические расходы по направлениям: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мероприятия 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3 903,6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приобретение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и устройство сооружений –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6 563,3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питание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–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55 283,6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ремонт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зданий и сооружений –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39 189,8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выплаты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работникам Комплекса –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38 911,0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045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365126"/>
            <a:ext cx="11096978" cy="4688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2022 год – мероприятия 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8291404"/>
              </p:ext>
            </p:extLst>
          </p:nvPr>
        </p:nvGraphicFramePr>
        <p:xfrm>
          <a:off x="586899" y="949569"/>
          <a:ext cx="10676048" cy="54753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5469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3103473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762932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766162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984889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859443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206891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426789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0677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620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067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2103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Привлечение преподавателей организаций высшего образования для подготовки выпускников к итоговой аттестации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Доля обучающихся, набравших 225 баллов и выше по результатам ЕГЭ по образовательным программам среднего общего образования, по отношению ко всем обучающимся, сдавшим единый экзамен по образовательным программам среднего общего образования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8270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Участие обучающихся в межмуниципальных, межрегиональных, региональных и всероссийских мероприятиях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обучающихся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309,00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309,00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285,5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269,1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5,72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12237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Торжественный прием главой Верещагинского городского округа одаренных выпускников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обучающихся одаренных выпускников 9,11 классов, ставших участниками Торжественного приема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791366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2998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576" y="365126"/>
            <a:ext cx="11262946" cy="509082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мероприятия 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8428617"/>
              </p:ext>
            </p:extLst>
          </p:nvPr>
        </p:nvGraphicFramePr>
        <p:xfrm>
          <a:off x="483576" y="874208"/>
          <a:ext cx="10881110" cy="56170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554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999501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688123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041093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1079606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79606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81783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314844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1513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</a:rPr>
                        <a:t>тыс. руб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543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151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13343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Новогодний прием главой Верещагинского городского округа одаренных детей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одаренных детей, ставших участниками Новогоднего приема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9314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Проведение конкурса "Юные дарования Верещагинского городского округа"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победителей конкурса "Юные дарования Верещагинского городского округа"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10867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Пропаганда ответственного родительства среди детей и молодежи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Пропаганда ответственного родительства среди детей и молодежи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374,00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374,00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0578717"/>
                  </a:ext>
                </a:extLst>
              </a:tr>
              <a:tr h="12908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Проведение мероприятий по обучению пожарной, санитарно-гигиенической, экологической, антитеррористической и другой безопасности для обучающихся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обучающихся, охваченных практическими занятиями по обучению безопасности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1 983,00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1 983,00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15,0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638352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6607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6729" y="399178"/>
            <a:ext cx="9144000" cy="47759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финансово-хозяйственной деятельности 2022 год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45789"/>
              </p:ext>
            </p:extLst>
          </p:nvPr>
        </p:nvGraphicFramePr>
        <p:xfrm>
          <a:off x="955197" y="1008655"/>
          <a:ext cx="8995627" cy="5409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56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4097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ПФХД на 2022 год утвержден в сумме 796 534,4 тыс.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руб.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Субсидии на выполнение муниципального задания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608 383,0 тыс. руб.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Субсидии на иные цели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155 717,0 тыс. руб.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 от внебюджетной деятельности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32 434,4 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Всего 796 534,4 тыс. руб.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30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576" y="365125"/>
            <a:ext cx="11381046" cy="725121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мероприятия 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8700499"/>
              </p:ext>
            </p:extLst>
          </p:nvPr>
        </p:nvGraphicFramePr>
        <p:xfrm>
          <a:off x="483576" y="842809"/>
          <a:ext cx="10621108" cy="56869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6167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736103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651932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144912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1042712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42712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44815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381755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0476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4095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047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12285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Мероприятия по организации оздоровления и отдыха детей (местный бюджет)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открытых форм отдыха, оздоровления и занятости детей согласно утвержденной дислокации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18,00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18,00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371,6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371,6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2281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Повышение квалификации педагогов, осуществляющих подготовку обучающихся к государственной итоговой аттестации и олимпиадам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 педагогов, осуществляющих подготовку обучающихся к государственной итоговой аттестации и олимпиадам, прошедших обучение по дополнительным профессиональным программам повышения квалификации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11759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и проведение мероприятий с работниками образования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 работников образования принимающих участие в мероприятиях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1 875,00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1 875,00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801,8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801,8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0578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8952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576" y="365125"/>
            <a:ext cx="11381046" cy="725121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мероприятия 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9214"/>
              </p:ext>
            </p:extLst>
          </p:nvPr>
        </p:nvGraphicFramePr>
        <p:xfrm>
          <a:off x="553917" y="943291"/>
          <a:ext cx="10541976" cy="55535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8367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697119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652507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012381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1010498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10498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12536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588070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1997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6508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199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1885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Стимулирование педагогов, обеспечивающих достижения школьников на краевом и федеральном уровнях, участников и победителей конкурсов краевого и федерального уровней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педагогов, обеспечивших достижения школьников на краевых и федеральных уровнях, участников и победителей профессиональных конкурсов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краевого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федерального уровня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13198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Обследование обучающихся территориальной психолого-медико-педагогической комиссией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обучающихся обследованных территориальной психолого-медико-педагогической комиссией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166,8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166,8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11312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Проведение ежегодной родительской конференции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родителей (законных представителей), принявших участие в родительской конференции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0578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3872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576" y="365125"/>
            <a:ext cx="11358468" cy="368405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мероприятия 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1377742"/>
              </p:ext>
            </p:extLst>
          </p:nvPr>
        </p:nvGraphicFramePr>
        <p:xfrm>
          <a:off x="562707" y="808072"/>
          <a:ext cx="10711543" cy="57776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7347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692197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845019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014883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922908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26753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28822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613614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0562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затрат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тыс.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4630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056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10574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и проведение акции "Поезд безопасности"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организованных и проведенных мероприятий в рамках акции «Поезд безопасности»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10,0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25103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Реализация мероприятий с обучающимися по профилактике безопасности дорожного движения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проведенных с обучающимися мероприятий муниципального уровня по профилактике безопасности дорожного движения и количество краевых мероприятий по профилактике безопасности дорожного движения, в которых приняли участие обучающиеся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25,5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25,5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12337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Предоставление дополнительного образования в организациях, реализующих программы дополнительного образования по системе персонифицированного учета и персонифицированного финансирования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реализованных сертификатов персонифицированного финансирования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110,2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110,2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0578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912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576" y="365125"/>
            <a:ext cx="11358468" cy="368405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мероприятия </a:t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1755742"/>
              </p:ext>
            </p:extLst>
          </p:nvPr>
        </p:nvGraphicFramePr>
        <p:xfrm>
          <a:off x="643095" y="844062"/>
          <a:ext cx="10671349" cy="5854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5218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682095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838096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011075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919445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22900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24961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607559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0126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затрат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тыс.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402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01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8625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Обеспечение доступа населения к объектам спортивной инфраструктуры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часов предоставления доступа населения к объекту спортивной инфраструктуры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882,4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882,4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1035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Единовременная премия обучающимся, награжденным знаком отличия Пермского края "Гордость Пермского края"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обучающихся, награжденных знаком отличия Пермского края "Гордость Пермского края"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1999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занятий физической культурой для населения на базе образовательных организаций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человек систематически посещающих занятия физической культурой и массовым спортом в образовательном учреждении. Количество приобретенного спортивного оборудования и инвентаря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162/33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162/29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360,5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360,5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0578717"/>
                  </a:ext>
                </a:extLst>
              </a:tr>
              <a:tr h="9772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Компенсация части затрат родителям детей-инвалидов, закрепленных за организациями, реализующими программу дошкольного образования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детей-инвалидов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14,7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33,34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67693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19017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769" y="365126"/>
            <a:ext cx="10515600" cy="41864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2022 год – приобретение оборудования и устройство сооружений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2755220"/>
              </p:ext>
            </p:extLst>
          </p:nvPr>
        </p:nvGraphicFramePr>
        <p:xfrm>
          <a:off x="444137" y="764856"/>
          <a:ext cx="10955384" cy="5808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0264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3462420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356618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993700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1028264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80110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907772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546236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0957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628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095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8387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Устройство спортивной площадки для проведения тестирования населения в соответствии с комплексом ГТО, с. Вознесенское, ул. Трудовая, 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оснащенных спортивных объектов с. Вознесенское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012,0 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012,0 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12184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Оснащение спортивно-технологическим оборудованием для проведения тестирования населения в соответствии с комплексом ГТО малой спортивной площадки на территории многофункциональной спортивной площадки, Пермский край, Верещагинский район, с. Вознесенское, ул. Трудовая, 2 (доля краевого бюджета)</a:t>
                      </a: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Спортивно-технологическое 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оборудование для проведения тестирования в соответствии с комплексом ГТО малой спортивной площадки на территории многофункциональной спортивной площадки, Пермский край, Верещагинский район, с. Вознесенское, ул. Трудовая, д.2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26,00  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26,00  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146,5 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146,5 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9043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Оснащение спортивно-технологическим оборудованием для проведения тестирования населения в соответствии с комплексом ГТО малой спортивной площадки на территории многофункциональной спортивной площадки, Пермский край, Верещагинский район, с. Вознесенское, ул. Трудовая, 2 (доля местного бюджета)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88530327"/>
                  </a:ext>
                </a:extLst>
              </a:tr>
              <a:tr h="1251642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26,00  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26,00  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154,2 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154,2 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93826314"/>
                  </a:ext>
                </a:extLst>
              </a:tr>
              <a:tr h="155971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Оснащение спортивно-технологическим оборудованием для проведения тестирования населения в соответствии с комплексом ГТО малой спортивной площадки на территории многофункциональной спортивной площадки, Пермский край, Верещагинский район, с. Вознесенское, ул. Трудовая, 2 (доля федерального бюджета)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28466398"/>
                  </a:ext>
                </a:extLst>
              </a:tr>
              <a:tr h="1186104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783,9 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783,9 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4375550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30599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804" y="365125"/>
            <a:ext cx="10770996" cy="725121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приобретение оборудования и устройство сооружений</a:t>
            </a:r>
            <a:endParaRPr lang="ru-RU" sz="2000" dirty="0">
              <a:solidFill>
                <a:srgbClr val="0070C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8981772"/>
              </p:ext>
            </p:extLst>
          </p:nvPr>
        </p:nvGraphicFramePr>
        <p:xfrm>
          <a:off x="552659" y="923194"/>
          <a:ext cx="10870224" cy="47540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5753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689624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978607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969049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933647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41962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44063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637519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19330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4955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1933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23196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Оснащение оборудованием образовательных организаций, реализующих программы дошкольного образования, в соответствии с требованиями федерального государственного образовательного стандарта дошкольного образования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образовательной деятельности с использованием современного оборудования в соответствии с основной (адаптированной) образовательной программой дошкольного образования, разработанной в соответствии с требованиями ФГОС ДО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700,0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15120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Устройство ограждения МБОУ "ВОК" СП Путинская школа (детский сад), с. Путино, ул. Комсомольская, 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766,7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766,7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07659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512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2022 год - питание обучающихся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7934621"/>
              </p:ext>
            </p:extLst>
          </p:nvPr>
        </p:nvGraphicFramePr>
        <p:xfrm>
          <a:off x="382899" y="822983"/>
          <a:ext cx="10970901" cy="55059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1086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972845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730843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045196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882902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51612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53733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652684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3442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6480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344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13660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Обеспечение бесплатным горячим питанием обучающихся, получающих начальное общее образование (доля краевого бюджета, софинансируемая из федерального бюджета)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обучающихся, получающихся бесплатным горячим питанием обучающихся, получающих начальное общее образование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2 304,00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2 274,00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377,7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973,9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7,51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13660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Обеспечение бесплатным горячим питанием обучающихся, получающих начальное общее образование (средства краевого бюджета)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обучающихся, получающихся бесплатным горячим питанием обучающихся, получающих начальное общее образование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2 304,00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2 274,00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792,1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159,5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8,12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1406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Обеспечение бесплатным горячим питанием обучающихся, получающих начальное общее образование (доля федерального бюджета)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обучающихся, получающихся бесплатным горячим питанием обучающихся, получающих начальное общее образование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2 304,00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2 274,00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124,9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913,2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7,51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07810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6538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5121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- питание обучающихся</a:t>
            </a:r>
            <a:endParaRPr lang="ru-RU" sz="2000" dirty="0">
              <a:solidFill>
                <a:srgbClr val="0070C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979222"/>
              </p:ext>
            </p:extLst>
          </p:nvPr>
        </p:nvGraphicFramePr>
        <p:xfrm>
          <a:off x="478855" y="870440"/>
          <a:ext cx="10678584" cy="52512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5603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798759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432784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199947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1023593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23593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25656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608649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2514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</a:rPr>
                        <a:t>тыс. руб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6754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251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5823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Обеспечение бесплатным питанием обучающихся с ограниченными возможностями здоровья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обучающихся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342,00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386,00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844,8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843,2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0,04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5483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Обеспечение питанием обучающихся 1-й ступени, ожидающих перевозку к месту жительства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обучающихся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0,6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0,6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4953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Компенсация части родительской платы за присмотр и уход за ребенком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детей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2 037,00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913,00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794,8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794,8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07810352"/>
                  </a:ext>
                </a:extLst>
              </a:tr>
              <a:tr h="12133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Предоставление бесплатного питания обучающимся из многодетных малоимущих семей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обучающихся получающие бесплатное питание из многодетных малоимущих семей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703,00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552,00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859,7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882,2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27,42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090364923"/>
                  </a:ext>
                </a:extLst>
              </a:tr>
              <a:tr h="12190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Предоставление бесплатного питания обучающимся из малоимущих семей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обучающихся получающие бесплатное питание из  малоимущих семей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885,00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676,8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716,2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36,27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930777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22218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330" y="338748"/>
            <a:ext cx="10515600" cy="443767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2022 год – ремонт зданий и сооружений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683077"/>
              </p:ext>
            </p:extLst>
          </p:nvPr>
        </p:nvGraphicFramePr>
        <p:xfrm>
          <a:off x="536331" y="782515"/>
          <a:ext cx="10735409" cy="53120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925065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274477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372265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1029039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29039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31115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617209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3453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</a:rPr>
                        <a:t>тыс. руб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7035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345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4510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Замена оконных блоков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860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Ремонт кровли здания МБОУ "ВОК" СП Вознесенская школа (детский сад), с. Вознесенское, ул. Ленина, 38а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134,1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134,1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822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Ремонт мягкой кровли здания МБОУ "ВОК" СП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Бородулинская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школа, п. Бородулино, ул. 1 Мая, 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440,8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440,8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004095435"/>
                  </a:ext>
                </a:extLst>
              </a:tr>
              <a:tr h="1003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Ремонт мягкой кровли здания МБОУ "ВОК" СП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Бородулинская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школа, Пермский край, Верещагинский городской округ, п. Бородулино, ул. 1 Мая, 29 (2 этап) (доля краевого бюджета)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915,8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915,8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035490054"/>
                  </a:ext>
                </a:extLst>
              </a:tr>
              <a:tr h="1003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Ремонт мягкой кровли здания МБОУ "ВОК" СП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Бородулинская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школа, Пермский край, Верещагинский городской округ, п. Бородулино, ул. 1 Мая, 29 (2 этап) (доля местного бюджета)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915,8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915,8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0482566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92365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330" y="338748"/>
            <a:ext cx="10515600" cy="443767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2022 год – ремонт зданий и сооружений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4439631"/>
              </p:ext>
            </p:extLst>
          </p:nvPr>
        </p:nvGraphicFramePr>
        <p:xfrm>
          <a:off x="536331" y="782515"/>
          <a:ext cx="10735409" cy="600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925065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274477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372265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1029039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29039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31115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617209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0101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</a:rPr>
                        <a:t>тыс. руб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6030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010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7295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Ремонт скатной кровли с заменой покрытия здания МБОУ "ВОК" СП Комаровская школа, д. Комары, ул. Молодежная, 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654,7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654,7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004095435"/>
                  </a:ext>
                </a:extLst>
              </a:tr>
              <a:tr h="10337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Ремонт плоской кровли здания МБОУ "ВОК" СП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Комаровская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школа (детский сад), Пермский край, Верещагинский городской округ, д. Комары, ул. Молодежная, д. 1 (доля местного бюджета)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209,6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209,6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035490054"/>
                  </a:ext>
                </a:extLst>
              </a:tr>
              <a:tr h="861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Ремонт плоской кровли здания МБОУ "ВОК" СП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Комаровская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школа (детский сад), Пермский край, Верещагинский городской округ, д. Комары, ул. Молодежная, д. 1 (доля краевого бюджета)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209,6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209,6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048256668"/>
                  </a:ext>
                </a:extLst>
              </a:tr>
              <a:tr h="10337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Ремонт плоской кровли здания МБОУ "ВОК" СП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Комаровская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школа (детский сад), Пермский край, Верещагинский городской округ, д. Комары, ул. Молодежная, д. 1 (2 этап) (доля местного бюджета)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180,5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180,5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32677353"/>
                  </a:ext>
                </a:extLst>
              </a:tr>
              <a:tr h="10337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Ремонт плоской кровли здания МБОУ "ВОК" СП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Комаровская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школа (детский сад), Пермский край, Верещагинский городской округ, д. Комары, ул. Молодежная, д. 1 (2 этап) (доля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краевого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бюджета)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180,5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180,5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1834453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723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240390" cy="52460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выполнение муниципального задания на 2022 год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608992"/>
            <a:ext cx="8897489" cy="4088424"/>
          </a:xfrm>
        </p:spPr>
        <p:txBody>
          <a:bodyPr/>
          <a:lstStyle/>
          <a:p>
            <a:r>
              <a:rPr lang="ru-RU" dirty="0" smtClean="0"/>
              <a:t>В муниципальном задании утверждено 9 услуг и 1 работа:</a:t>
            </a:r>
          </a:p>
          <a:p>
            <a:r>
              <a:rPr lang="ru-RU" dirty="0" smtClean="0"/>
              <a:t>Дети дошкольного возраста – 2 услуги </a:t>
            </a:r>
            <a:r>
              <a:rPr lang="ru-RU" dirty="0" smtClean="0"/>
              <a:t>(реализация </a:t>
            </a:r>
            <a:r>
              <a:rPr lang="ru-RU" dirty="0" smtClean="0"/>
              <a:t>программ дошкольного образования и присмотр и уход);</a:t>
            </a:r>
          </a:p>
          <a:p>
            <a:r>
              <a:rPr lang="ru-RU" dirty="0" smtClean="0"/>
              <a:t>Дети школьного возраста – 7 услуг (реализация программ начального общего образования, основного общего образования, среднего общего образования, содержание детей в пришкольном интернате в возрасте от 7 до 11 лет и в </a:t>
            </a:r>
            <a:r>
              <a:rPr lang="ru-RU" dirty="0"/>
              <a:t>возрасте 12 лет и </a:t>
            </a:r>
            <a:r>
              <a:rPr lang="ru-RU" dirty="0" smtClean="0"/>
              <a:t>старше, реализация дополнительных общеразвивающих программ, организация отдыха детей и молодежи)</a:t>
            </a:r>
          </a:p>
          <a:p>
            <a:r>
              <a:rPr lang="ru-RU" dirty="0" smtClean="0"/>
              <a:t>Работа: организация и проведение олимпиад, конкурсов, мероприятий для детей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000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877" y="365125"/>
            <a:ext cx="10755923" cy="377825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зданий и сооружений</a:t>
            </a:r>
            <a:endParaRPr lang="ru-RU" sz="2000" dirty="0">
              <a:solidFill>
                <a:srgbClr val="0070C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0265193"/>
              </p:ext>
            </p:extLst>
          </p:nvPr>
        </p:nvGraphicFramePr>
        <p:xfrm>
          <a:off x="597877" y="852854"/>
          <a:ext cx="10946424" cy="57596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789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756784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639430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171510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1049266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49266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51382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648997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15527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</a:rPr>
                        <a:t>тыс. руб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6312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10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10520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Ремонт теплотрассы к зданию МБОУ "ВОК" СП Детский сад №1 корпус 2, г. Верещагино, ул. Фабричная, 81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Устранение аварийной ситуации по ремонту теплотрассы на территории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структурного подразделения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Детский сад №1 корпус 2, г. Верещагино, ул. Фабричная, 81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276,3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276,3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9220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Текущий ремонт помещений пищеблока в здании МБОУ "ВОК" СП Детский сад №3 корпус 4, г. Верещагино, ул. Ленина, 48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Устранение последствий после аварийной ситуации - прорыв системы водоснабжения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596,3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596,3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8988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Ремонт наружной стены здания МБОУ "ВОК" СП Кукетская школа, д. Бородули, ул. Центральная, 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84,7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84,7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004095435"/>
                  </a:ext>
                </a:extLst>
              </a:tr>
              <a:tr h="10520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Ремонт ограждений МБОУ "ВОК" СП Сепычевская школа, с. Сепыч, ул. Ленина, 12 (школа), д. Заполье, 16 (школа), д. Ивашково, ул. Школьная, 8 (детский сад)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148,5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148,5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60843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34760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430" y="382710"/>
            <a:ext cx="10515600" cy="434975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зданий и сооружений</a:t>
            </a:r>
            <a:endParaRPr lang="ru-RU" sz="2000" dirty="0">
              <a:solidFill>
                <a:srgbClr val="0070C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445149"/>
              </p:ext>
            </p:extLst>
          </p:nvPr>
        </p:nvGraphicFramePr>
        <p:xfrm>
          <a:off x="574430" y="958363"/>
          <a:ext cx="11120868" cy="58481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9028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3108505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843088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014413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942976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00126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947457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675275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1866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Объем затрат, руб.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6559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186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10782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Капитальный ремонт 1-го этажа корпуса (литер "Б") МБОУ Ленинская СОШ для размещения помещений детского сада на 40 мест (дополнительные работы) (средства местного бюджета)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Выполнение дополнительных работ, отсутствующих в проекте капитального ремонта, и выявленных при приемке ремонтных работ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268,8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268,8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12573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Капитальный ремонт 1-го этажа корпуса (литер "Б") МБОУ Ленинская СОШ для размещения помещений детского сада на 40 мест (доля краевого бюджета - целевая субсидия)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актов приемки выполненных работ по  капитальному ремонту 1-го этажа корпуса (литер "Б") МБОУ Ленинская СОШ для размещения помещений детского сада на 40 мест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493,2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493,2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10782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Капитальный ремонт спортивной площадки на территории МБОУ "ВОК" СП Зюкайская школа по адресу: Пермский край, Верещагинский городской округ, п. Зюкайка, ул. Первомайская, 39 (доля краевого бюджета)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вновь оснащенных спортивных объектов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008,4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008,4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004095435"/>
                  </a:ext>
                </a:extLst>
              </a:tr>
              <a:tr h="10782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Капитальный ремонт спортивной площадки на территории МБОУ "ВОК" СП Зюкайская школа по адресу: Пермский край, Верещагинский городской округ, п. Зюкайка, ул. Первомайская, 39 (доля местного бюджета)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880,3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880,3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324665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0240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5121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зданий и сооружений</a:t>
            </a:r>
            <a:endParaRPr lang="ru-RU" sz="2000" dirty="0">
              <a:solidFill>
                <a:srgbClr val="0070C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0636770"/>
              </p:ext>
            </p:extLst>
          </p:nvPr>
        </p:nvGraphicFramePr>
        <p:xfrm>
          <a:off x="496711" y="1037312"/>
          <a:ext cx="10634351" cy="54257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3260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787166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262479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359346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1019353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19353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21409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601985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1065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</a:rPr>
                        <a:t>тыс. руб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6319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106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1083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Ремонт кровли здания МБОУ "ВОК" СП Зюкайская школа (детский сад), п. Зюкайка, ул. Пугачева, 27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853,9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853,9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1263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Разработка дизайн-проекта по благоустройству территории МБОУ «ВОК» СП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Зюкайская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школа (п.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Зюкайка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ул. Первомайская, 39) 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резервного фонда администрации)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Разработка дизайн-проекта по благоустройству территории МБОУ «ВОК» СП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Зюкайская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школа (п.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Зюкайка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ул. Первомайская, 39)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1263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Замена электрооборудования, управление системой отопления МБОУ "ВОК" СП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Бородулинская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школа (детский сад), п. Бородулино, ул. Северная, 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Готовность здания к новому учебному году 100%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148,0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148,0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917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85537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512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2022 год – выплаты работникам Комплекса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0818426"/>
              </p:ext>
            </p:extLst>
          </p:nvPr>
        </p:nvGraphicFramePr>
        <p:xfrm>
          <a:off x="420565" y="943842"/>
          <a:ext cx="11350869" cy="5746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1211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974959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576556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221923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1088034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88034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90228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709924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19632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5889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наименование, единица измерения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отклонение, 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196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13462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ежемесячных надбавок педагогическим работникам дошкольного образования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педагогических работников получающих ежемесячные надбавки дошкольного образования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079,9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662,6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13,55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11779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ежемесячных надбавок педагогическим работникам общего образования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педагогических работников получающих ежемесячные надбавки общего образования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127,00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120,00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195,3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828,2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5,93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968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Предоставление единовременных пособий педагогическим работникам дошкольного образования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молодых специалистов дошкольного образования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100,0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004095435"/>
                  </a:ext>
                </a:extLst>
              </a:tr>
              <a:tr h="968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Предоставление единовременных пособий педагогическим работникам общего образования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молодых специалистов общего образования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275,0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275,0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60843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9525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5121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иные цели за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выплаты работникам Комплекса</a:t>
            </a:r>
            <a:endParaRPr lang="ru-RU" sz="2000" dirty="0">
              <a:solidFill>
                <a:srgbClr val="0070C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1017620"/>
              </p:ext>
            </p:extLst>
          </p:nvPr>
        </p:nvGraphicFramePr>
        <p:xfrm>
          <a:off x="464526" y="791311"/>
          <a:ext cx="11262948" cy="59511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554">
                  <a:extLst>
                    <a:ext uri="{9D8B030D-6E8A-4147-A177-3AD203B41FA5}">
                      <a16:colId xmlns="" xmlns:a16="http://schemas.microsoft.com/office/drawing/2014/main" val="3974503783"/>
                    </a:ext>
                  </a:extLst>
                </a:gridCol>
                <a:gridCol w="2951915">
                  <a:extLst>
                    <a:ext uri="{9D8B030D-6E8A-4147-A177-3AD203B41FA5}">
                      <a16:colId xmlns="" xmlns:a16="http://schemas.microsoft.com/office/drawing/2014/main" val="1460853177"/>
                    </a:ext>
                  </a:extLst>
                </a:gridCol>
                <a:gridCol w="1631667">
                  <a:extLst>
                    <a:ext uri="{9D8B030D-6E8A-4147-A177-3AD203B41FA5}">
                      <a16:colId xmlns="" xmlns:a16="http://schemas.microsoft.com/office/drawing/2014/main" val="3900135384"/>
                    </a:ext>
                  </a:extLst>
                </a:gridCol>
                <a:gridCol w="1145135">
                  <a:extLst>
                    <a:ext uri="{9D8B030D-6E8A-4147-A177-3AD203B41FA5}">
                      <a16:colId xmlns="" xmlns:a16="http://schemas.microsoft.com/office/drawing/2014/main" val="1885526602"/>
                    </a:ext>
                  </a:extLst>
                </a:gridCol>
                <a:gridCol w="1079607">
                  <a:extLst>
                    <a:ext uri="{9D8B030D-6E8A-4147-A177-3AD203B41FA5}">
                      <a16:colId xmlns="" xmlns:a16="http://schemas.microsoft.com/office/drawing/2014/main" val="3756610244"/>
                    </a:ext>
                  </a:extLst>
                </a:gridCol>
                <a:gridCol w="1079607">
                  <a:extLst>
                    <a:ext uri="{9D8B030D-6E8A-4147-A177-3AD203B41FA5}">
                      <a16:colId xmlns="" xmlns:a16="http://schemas.microsoft.com/office/drawing/2014/main" val="3923445507"/>
                    </a:ext>
                  </a:extLst>
                </a:gridCol>
                <a:gridCol w="1081784">
                  <a:extLst>
                    <a:ext uri="{9D8B030D-6E8A-4147-A177-3AD203B41FA5}">
                      <a16:colId xmlns="" xmlns:a16="http://schemas.microsoft.com/office/drawing/2014/main" val="2067620847"/>
                    </a:ext>
                  </a:extLst>
                </a:gridCol>
                <a:gridCol w="1696679">
                  <a:extLst>
                    <a:ext uri="{9D8B030D-6E8A-4147-A177-3AD203B41FA5}">
                      <a16:colId xmlns="" xmlns:a16="http://schemas.microsoft.com/office/drawing/2014/main" val="1607212886"/>
                    </a:ext>
                  </a:extLst>
                </a:gridCol>
              </a:tblGrid>
              <a:tr h="23509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субсидии на иные цели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 (показатели)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Объем затрат, </a:t>
                      </a:r>
                      <a:r>
                        <a:rPr lang="ru-RU" sz="1400" dirty="0" smtClean="0">
                          <a:effectLst/>
                        </a:rPr>
                        <a:t>тыс. руб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195713"/>
                  </a:ext>
                </a:extLst>
              </a:tr>
              <a:tr h="605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наименование, единица измерения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план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факт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план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факт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отклонение, 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2850623124"/>
                  </a:ext>
                </a:extLst>
              </a:tr>
              <a:tr h="2350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411" marR="64411" marT="0" marB="0" anchor="ctr"/>
                </a:tc>
                <a:extLst>
                  <a:ext uri="{0D108BD9-81ED-4DB2-BD59-A6C34878D82A}">
                    <a16:rowId xmlns="" xmlns:a16="http://schemas.microsoft.com/office/drawing/2014/main" val="3684575714"/>
                  </a:ext>
                </a:extLst>
              </a:tr>
              <a:tr h="13890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Ежемесячная выплата за классное руководство за счет средств федерального бюджета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получателей ежемесячных выплат за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классное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руководство за счет средств федерального бюджета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271,00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593,7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882,7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2,89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57865645"/>
                  </a:ext>
                </a:extLst>
              </a:tr>
              <a:tr h="10897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Предоставление мер социальной поддержки педагогическим работникам, работающим и проживающим в сельской местности, по оплате ЖКУ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получателей мер социальной поддержки по оплате за коммунальные услуги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465,00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437,00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044,8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044,8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0,00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924833"/>
                  </a:ext>
                </a:extLst>
              </a:tr>
              <a:tr h="12300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Обеспечение деятельности советников директора по воспитанию и взаимодействию с детскими общественными объединениями в общеобразовательных организациях (доля федерального бюджета)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ставок советников директора по воспитанию и взаимодействию с детскими общественными объединениями в общеобразовательной организации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1,50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0,60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262,6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111,8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57,44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69994991"/>
                  </a:ext>
                </a:extLst>
              </a:tr>
              <a:tr h="11592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Обеспечение деятельности советников директора по воспитанию и взаимодействию с детскими общественными объединениями в общеобразовательных организациях (доля краевого бюджета)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1,50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0,60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13,8 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5,9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57,44 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219159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99549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3208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Внебюджетная деятельность за 2022 год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536335"/>
            <a:ext cx="9901019" cy="50079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родительская плата в детских садах (горячее питание обучающихся) в сумме 29 534,9 тыс. рублей;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родительская плата в летних формированиях (горячее питание, медикаменты, хозяйственные и канцелярские товары, ГСМ, приобретение оборудования) 1 688,8 тыс. рублей;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средства пожертвования (гранта) по итогам Конкурса социальных и культурных проектов   ООО «ЛУКОЙЛ-ПЕРМЬ» СП Станция юных техников в сумме 300,0 тыс. рублей (приобретение оборудования – робототехника);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возмещение коммунальных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 (оплата электрической энергии)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сумме 737,1 тыс. рублей;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штрафные санкции по заключенным договорам (приобретение оборудования и спортивного инвентаря для детских садов, оплата госпошлины за регистрацию новых автобусов и оплата страховки за автобусы) в сумме 173,6 тыс. рублей.</a:t>
            </a:r>
          </a:p>
        </p:txBody>
      </p:sp>
    </p:spTree>
    <p:extLst>
      <p:ext uri="{BB962C8B-B14F-4D97-AF65-F5344CB8AC3E}">
        <p14:creationId xmlns:p14="http://schemas.microsoft.com/office/powerpoint/2010/main" val="153017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354689" cy="630115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выполнение муниципального задания на 2022 год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754157"/>
              </p:ext>
            </p:extLst>
          </p:nvPr>
        </p:nvGraphicFramePr>
        <p:xfrm>
          <a:off x="838200" y="1825623"/>
          <a:ext cx="8991600" cy="3980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39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182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928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165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7984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2022,  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2022,   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Остаток на 31.12.2022,        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79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Дошкольное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образование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372,3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247 976,3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396,0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798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образование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337 402,8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332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561,5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841,3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798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Дополнительное образование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219,0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7 153,1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65,9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798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отдыха детей и молодежи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4 181,9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4 181,9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47668328"/>
                  </a:ext>
                </a:extLst>
              </a:tr>
              <a:tr h="37798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и проведение олимпиад, конкурсов, мероприятий для детей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207,0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207,0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20759984"/>
                  </a:ext>
                </a:extLst>
              </a:tr>
              <a:tr h="37798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608 383,0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592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079,8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303,2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249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846440"/>
              </p:ext>
            </p:extLst>
          </p:nvPr>
        </p:nvGraphicFramePr>
        <p:xfrm>
          <a:off x="492369" y="334109"/>
          <a:ext cx="8968153" cy="5389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815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95367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Фонд оплаты труда</a:t>
                      </a:r>
                      <a:endParaRPr lang="ru-RU" sz="2400" i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98496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 Дошкольное образование:</a:t>
                      </a:r>
                      <a:r>
                        <a:rPr lang="ru-RU" sz="240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план - </a:t>
                      </a:r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240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070,5</a:t>
                      </a:r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  <a:p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исполнено -</a:t>
                      </a:r>
                      <a:r>
                        <a:rPr lang="ru-RU" sz="240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173 040,2 тыс. руб. </a:t>
                      </a:r>
                    </a:p>
                    <a:p>
                      <a:r>
                        <a:rPr lang="ru-RU" sz="240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остаток  - 6 030,3 тыс. руб.                     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98496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1.2. Общее образование:</a:t>
                      </a:r>
                      <a:r>
                        <a:rPr lang="ru-RU" sz="240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план</a:t>
                      </a:r>
                      <a:r>
                        <a:rPr lang="ru-RU" sz="240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256</a:t>
                      </a:r>
                      <a:r>
                        <a:rPr lang="ru-RU" sz="240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365,8</a:t>
                      </a:r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</a:p>
                    <a:p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исполнено – 254</a:t>
                      </a:r>
                      <a:r>
                        <a:rPr lang="ru-RU" sz="240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271,4 тыс. руб.</a:t>
                      </a:r>
                    </a:p>
                    <a:p>
                      <a:r>
                        <a:rPr lang="ru-RU" sz="240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остаток - 2 103,4 тыс. руб.  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98496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1.3. Дополнительное образование: план - 5 897,6 тыс. руб.</a:t>
                      </a:r>
                    </a:p>
                    <a:p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исполнено - 5896,8 тыс. руб.</a:t>
                      </a:r>
                    </a:p>
                    <a:p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остаток - 0,8 тыс. руб.</a:t>
                      </a:r>
                      <a:r>
                        <a:rPr lang="ru-RU" sz="240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98496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                                               план - 441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333,9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</a:p>
                    <a:p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исполнено – 433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308,4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</a:p>
                    <a:p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остаток – 8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025,5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942948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22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179959"/>
              </p:ext>
            </p:extLst>
          </p:nvPr>
        </p:nvGraphicFramePr>
        <p:xfrm>
          <a:off x="263769" y="393192"/>
          <a:ext cx="8994531" cy="595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45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95714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Коммунальные услуги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524797"/>
              </p:ext>
            </p:extLst>
          </p:nvPr>
        </p:nvGraphicFramePr>
        <p:xfrm>
          <a:off x="263769" y="1125415"/>
          <a:ext cx="11544300" cy="3914315"/>
        </p:xfrm>
        <a:graphic>
          <a:graphicData uri="http://schemas.openxmlformats.org/drawingml/2006/table">
            <a:tbl>
              <a:tblPr/>
              <a:tblGrid>
                <a:gridCol w="16881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232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54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0676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4734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3227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0425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33643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855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36280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4220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Вид коммунальных услуг</a:t>
                      </a:r>
                    </a:p>
                  </a:txBody>
                  <a:tcPr marL="7154" marR="7154" marT="71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на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2022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год, тыс. руб.</a:t>
                      </a:r>
                    </a:p>
                  </a:txBody>
                  <a:tcPr marL="7154" marR="7154" marT="71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2022 год,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тыс. руб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54" marR="7154" marT="71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304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Дошкольное образование</a:t>
                      </a:r>
                    </a:p>
                  </a:txBody>
                  <a:tcPr marL="7154" marR="7154" marT="71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Общее образование</a:t>
                      </a:r>
                    </a:p>
                  </a:txBody>
                  <a:tcPr marL="7154" marR="7154" marT="71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Дополнительное образование</a:t>
                      </a:r>
                    </a:p>
                  </a:txBody>
                  <a:tcPr marL="7154" marR="7154" marT="71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7154" marR="7154" marT="71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Дошкольное образование</a:t>
                      </a:r>
                    </a:p>
                  </a:txBody>
                  <a:tcPr marL="7154" marR="7154" marT="71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Общее образование</a:t>
                      </a:r>
                    </a:p>
                  </a:txBody>
                  <a:tcPr marL="7154" marR="7154" marT="71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Дополнительное образование</a:t>
                      </a:r>
                    </a:p>
                  </a:txBody>
                  <a:tcPr marL="7154" marR="7154" marT="71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7154" marR="7154" marT="71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33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Вода, водоотведение</a:t>
                      </a: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2070,5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1426,6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3502,6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1923,6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2922,3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Экономия 585,3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115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Электроэнергия</a:t>
                      </a: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10765,5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8599,6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19409,1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10770,7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8558,0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19372,0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Экономия 37,1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6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Тепловая энергия, ГВС, газ</a:t>
                      </a: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15059,5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28092,3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43459,9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13444,4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27122,7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40875,2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Экономия 2584,7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06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ТКО</a:t>
                      </a: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385,1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656,9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046,7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276,1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Экономия 409,7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060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28 280,6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38 775,4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362,3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67 418,3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26 414,8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37 032,0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362,7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63 809,5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Экономия 3608,8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54" marR="7154" marT="71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1365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0099" y="317078"/>
            <a:ext cx="8625255" cy="695282"/>
          </a:xfrm>
          <a:solidFill>
            <a:srgbClr val="80D844"/>
          </a:solidFill>
        </p:spPr>
        <p:txBody>
          <a:bodyPr/>
          <a:lstStyle/>
          <a:p>
            <a:pPr algn="l"/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Учебные расходы, аутсорсинг и пособия – краевой бюджет</a:t>
            </a:r>
            <a:b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образование</a:t>
            </a:r>
            <a:endParaRPr lang="ru-RU" sz="18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835338"/>
              </p:ext>
            </p:extLst>
          </p:nvPr>
        </p:nvGraphicFramePr>
        <p:xfrm>
          <a:off x="800099" y="1183656"/>
          <a:ext cx="8774724" cy="4032867"/>
        </p:xfrm>
        <a:graphic>
          <a:graphicData uri="http://schemas.openxmlformats.org/drawingml/2006/table">
            <a:tbl>
              <a:tblPr/>
              <a:tblGrid>
                <a:gridCol w="15834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0602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7209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56479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4839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586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Утверждено </a:t>
                      </a: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2022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054" marR="6054" marT="60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Исполнено для учебных целей </a:t>
                      </a: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6054" marR="6054" marT="60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Исполнено аутсорсинг и пособия </a:t>
                      </a: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 руб.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6036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Интернет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Круглосуточная физическая 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охрана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4 088,2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6036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Учебники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4 296,1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Пособия по временной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нетрудоспособности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1 565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6036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Прописи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298,3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Пособие при сокращении штатов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6036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Аттестаты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113,1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6036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Канцелярские товары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1 108,8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4560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Материалы для уроков труда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229,0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6467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Материалы для уроков химии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94,4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7502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Материалы для уроков черчения</a:t>
                      </a: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144,5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76984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Проведение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экзаменов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76984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Ноутбуки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44148853"/>
                  </a:ext>
                </a:extLst>
              </a:tr>
              <a:tr h="276984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Робототехника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91917509"/>
                  </a:ext>
                </a:extLst>
              </a:tr>
              <a:tr h="2295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069,7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348,2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5 721,5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054" marR="6054" marT="60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087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24752" y="273981"/>
            <a:ext cx="8800601" cy="851433"/>
          </a:xfrm>
          <a:prstGeom prst="rect">
            <a:avLst/>
          </a:prstGeom>
          <a:solidFill>
            <a:srgbClr val="80D844"/>
          </a:solidFill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расходы, 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аутсорсинг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пособия – краевой бюджет</a:t>
            </a:r>
          </a:p>
          <a:p>
            <a:r>
              <a:rPr lang="ru-RU" sz="1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</a:t>
            </a:r>
            <a:endParaRPr lang="ru-RU" sz="18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044742"/>
              </p:ext>
            </p:extLst>
          </p:nvPr>
        </p:nvGraphicFramePr>
        <p:xfrm>
          <a:off x="624752" y="1445421"/>
          <a:ext cx="9336933" cy="2965069"/>
        </p:xfrm>
        <a:graphic>
          <a:graphicData uri="http://schemas.openxmlformats.org/drawingml/2006/table">
            <a:tbl>
              <a:tblPr/>
              <a:tblGrid>
                <a:gridCol w="20265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888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732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9499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6917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852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Утверждено </a:t>
                      </a: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2022 года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Исполнено для учебных целей </a:t>
                      </a: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тыс. руб.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Аутсорсинг и пособия  </a:t>
                      </a: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тыс. руб.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0619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Мебель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Горячее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питание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4 483,8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8825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Игрушки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1 369,2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Стирка белья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0537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Музыкальное оборудование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Пособия по временной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нетрудоспособности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1 329,8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9524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Спортивный инвентарь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Пособие при сокращении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штатов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9524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Канцелярские товары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1 738,4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9524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Ноутбуки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36600501"/>
                  </a:ext>
                </a:extLst>
              </a:tr>
              <a:tr h="2475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183,0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078,3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104,7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461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24753" y="273981"/>
            <a:ext cx="8844562" cy="851433"/>
          </a:xfrm>
          <a:prstGeom prst="rect">
            <a:avLst/>
          </a:prstGeom>
          <a:solidFill>
            <a:srgbClr val="80D844"/>
          </a:solidFill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расходы, 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аутсорсинг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пособия – местный бюджет</a:t>
            </a:r>
          </a:p>
          <a:p>
            <a:r>
              <a:rPr lang="ru-RU" sz="1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образование</a:t>
            </a:r>
            <a:endParaRPr lang="ru-RU" sz="18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624364"/>
              </p:ext>
            </p:extLst>
          </p:nvPr>
        </p:nvGraphicFramePr>
        <p:xfrm>
          <a:off x="624752" y="1445421"/>
          <a:ext cx="9064371" cy="2869356"/>
        </p:xfrm>
        <a:graphic>
          <a:graphicData uri="http://schemas.openxmlformats.org/drawingml/2006/table">
            <a:tbl>
              <a:tblPr/>
              <a:tblGrid>
                <a:gridCol w="19674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103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2558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2351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3749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01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Утверждено </a:t>
                      </a: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2022 года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Исполнено для учебных целей </a:t>
                      </a: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тыс. руб.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Аутсорсинг и пособия  </a:t>
                      </a: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тыс. руб.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6253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Материалы для организации и проведения занятий детских объединений начально-технической направленности, ракето-авиамоделирование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Пособия по временной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нетрудоспособности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8939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Корм для животных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1539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ГСМ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7419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Канцелярские товары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7419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Химические реактивы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4100769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24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4379</TotalTime>
  <Words>4755</Words>
  <Application>Microsoft Office PowerPoint</Application>
  <PresentationFormat>Широкоэкранный</PresentationFormat>
  <Paragraphs>1400</Paragraphs>
  <Slides>35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35</vt:i4>
      </vt:variant>
    </vt:vector>
  </HeadingPairs>
  <TitlesOfParts>
    <vt:vector size="43" baseType="lpstr">
      <vt:lpstr>Arial</vt:lpstr>
      <vt:lpstr>Calibri</vt:lpstr>
      <vt:lpstr>Times New Roman</vt:lpstr>
      <vt:lpstr>Trebuchet MS</vt:lpstr>
      <vt:lpstr>Wingdings 3</vt:lpstr>
      <vt:lpstr>Грань</vt:lpstr>
      <vt:lpstr>Аспект</vt:lpstr>
      <vt:lpstr>1_Аспект</vt:lpstr>
      <vt:lpstr>Информация о деятельности МБОУ «ВОК» за 2022 год (показатели финансово – хозяйственной деятельности за 2022 год) </vt:lpstr>
      <vt:lpstr>Презентация PowerPoint</vt:lpstr>
      <vt:lpstr>Субсидии на выполнение муниципального задания на 2022 год</vt:lpstr>
      <vt:lpstr> Субсидии на выполнение муниципального задания на 2022 год</vt:lpstr>
      <vt:lpstr>Презентация PowerPoint</vt:lpstr>
      <vt:lpstr>Презентация PowerPoint</vt:lpstr>
      <vt:lpstr>3. Учебные расходы, аутсорсинг и пособия – краевой бюджет Общее образование</vt:lpstr>
      <vt:lpstr>Презентация PowerPoint</vt:lpstr>
      <vt:lpstr>Презентация PowerPoint</vt:lpstr>
      <vt:lpstr>4. Содержание имущества и аренда помещений</vt:lpstr>
      <vt:lpstr>4. Содержание имущества и аренда помещений</vt:lpstr>
      <vt:lpstr>5. Организация горячего питания</vt:lpstr>
      <vt:lpstr>7. Приобретение основных средств – местный бюджет</vt:lpstr>
      <vt:lpstr>Презентация PowerPoint</vt:lpstr>
      <vt:lpstr>Презентация PowerPoint</vt:lpstr>
      <vt:lpstr>Исполнение муниципального задания</vt:lpstr>
      <vt:lpstr> Субсидии на иные цели</vt:lpstr>
      <vt:lpstr>Субсидии на иные цели за 2022 год – мероприятия </vt:lpstr>
      <vt:lpstr>Субсидии на иные цели за 2022 год – мероприятия  </vt:lpstr>
      <vt:lpstr>Субсидии на иные цели за 2022 год – мероприятия  </vt:lpstr>
      <vt:lpstr>Субсидии на иные цели за 2022 год – мероприятия  </vt:lpstr>
      <vt:lpstr>Субсидии на иные цели за 2022 год – мероприятия   </vt:lpstr>
      <vt:lpstr>Субсидии на иные цели за 2022 год – мероприятия  </vt:lpstr>
      <vt:lpstr>Субсидии на иные цели за 2022 год – приобретение оборудования и устройство сооружений</vt:lpstr>
      <vt:lpstr>Субсидии на иные цели за 2022 год – приобретение оборудования и устройство сооружений</vt:lpstr>
      <vt:lpstr>Субсидии на иные цели за 2022 год - питание обучающихся</vt:lpstr>
      <vt:lpstr>Субсидии на иные цели за 2022 год - питание обучающихся</vt:lpstr>
      <vt:lpstr>Субсидии на иные цели за 2022 год – ремонт зданий и сооружений</vt:lpstr>
      <vt:lpstr>Субсидии на иные цели за 2022 год – ремонт зданий и сооружений</vt:lpstr>
      <vt:lpstr>Субсидии на иные цели за 2022 год – ремонт зданий и сооружений</vt:lpstr>
      <vt:lpstr>Субсидии на иные цели за 2022 год – ремонт зданий и сооружений</vt:lpstr>
      <vt:lpstr>Субсидии на иные цели за 2022 год – ремонт зданий и сооружений</vt:lpstr>
      <vt:lpstr>Субсидии на иные цели за 2022 год – выплаты работникам Комплекса</vt:lpstr>
      <vt:lpstr>Субсидии на иные цели за 2022 год – выплаты работникам Комплекса</vt:lpstr>
      <vt:lpstr>Внебюджетная деятельность за 2022 год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«Верещагинский образовательный комплекс»</dc:title>
  <dc:creator>User</dc:creator>
  <cp:lastModifiedBy>user</cp:lastModifiedBy>
  <cp:revision>229</cp:revision>
  <cp:lastPrinted>2023-10-12T09:03:40Z</cp:lastPrinted>
  <dcterms:created xsi:type="dcterms:W3CDTF">2022-03-09T04:18:44Z</dcterms:created>
  <dcterms:modified xsi:type="dcterms:W3CDTF">2023-10-17T09:42:39Z</dcterms:modified>
</cp:coreProperties>
</file>